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17"/>
  </p:handoutMasterIdLst>
  <p:sldIdLst>
    <p:sldId id="256" r:id="rId2"/>
    <p:sldId id="272" r:id="rId3"/>
    <p:sldId id="273" r:id="rId4"/>
    <p:sldId id="274" r:id="rId5"/>
    <p:sldId id="275" r:id="rId6"/>
    <p:sldId id="268" r:id="rId7"/>
    <p:sldId id="265" r:id="rId8"/>
    <p:sldId id="269" r:id="rId9"/>
    <p:sldId id="271" r:id="rId10"/>
    <p:sldId id="270" r:id="rId11"/>
    <p:sldId id="257" r:id="rId12"/>
    <p:sldId id="258" r:id="rId13"/>
    <p:sldId id="267" r:id="rId14"/>
    <p:sldId id="263" r:id="rId15"/>
    <p:sldId id="26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>
      <p:cViewPr>
        <p:scale>
          <a:sx n="75" d="100"/>
          <a:sy n="75" d="100"/>
        </p:scale>
        <p:origin x="-2160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2FC77-5A79-4217-99A3-82BCAFE96D1E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3C7E5-B6B3-4CC8-9456-357648102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890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CB29427F-1A12-499F-9750-8806539F8FAC}" type="datetimeFigureOut">
              <a:rPr lang="zh-CN" altLang="en-US" smtClean="0"/>
              <a:t>9/17/14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C415F3A-C414-4DD9-B71F-0E66BBE883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transparent.com/chinese/chinese-numbers-1-100/hand-297x300/" TargetMode="Externa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小明小丽汉语课</a:t>
            </a:r>
            <a:r>
              <a:rPr lang="en-US" altLang="zh-CN" dirty="0" smtClean="0">
                <a:solidFill>
                  <a:srgbClr val="0070C0"/>
                </a:solidFill>
              </a:rPr>
              <a:t/>
            </a:r>
            <a:br>
              <a:rPr lang="en-US" altLang="zh-CN" dirty="0" smtClean="0">
                <a:solidFill>
                  <a:srgbClr val="0070C0"/>
                </a:solidFill>
              </a:rPr>
            </a:br>
            <a:r>
              <a:rPr lang="it-IT" altLang="zh-CN" dirty="0" err="1">
                <a:solidFill>
                  <a:srgbClr val="0070C0"/>
                </a:solidFill>
              </a:rPr>
              <a:t>Xiǎo</a:t>
            </a:r>
            <a:r>
              <a:rPr lang="it-IT" altLang="zh-CN" dirty="0">
                <a:solidFill>
                  <a:srgbClr val="0070C0"/>
                </a:solidFill>
              </a:rPr>
              <a:t> </a:t>
            </a:r>
            <a:r>
              <a:rPr lang="it-IT" altLang="zh-CN" dirty="0" err="1">
                <a:solidFill>
                  <a:srgbClr val="0070C0"/>
                </a:solidFill>
              </a:rPr>
              <a:t>Míng</a:t>
            </a:r>
            <a:r>
              <a:rPr lang="it-IT" altLang="zh-CN" dirty="0">
                <a:solidFill>
                  <a:srgbClr val="0070C0"/>
                </a:solidFill>
              </a:rPr>
              <a:t> </a:t>
            </a:r>
            <a:r>
              <a:rPr lang="it-IT" altLang="zh-CN" dirty="0" err="1">
                <a:solidFill>
                  <a:srgbClr val="0070C0"/>
                </a:solidFill>
              </a:rPr>
              <a:t>Xiǎo</a:t>
            </a:r>
            <a:r>
              <a:rPr lang="it-IT" altLang="zh-CN" dirty="0">
                <a:solidFill>
                  <a:srgbClr val="0070C0"/>
                </a:solidFill>
              </a:rPr>
              <a:t> Lì </a:t>
            </a:r>
            <a:r>
              <a:rPr lang="it-IT" altLang="zh-CN" dirty="0" err="1">
                <a:solidFill>
                  <a:srgbClr val="0070C0"/>
                </a:solidFill>
              </a:rPr>
              <a:t>Zhōngwén</a:t>
            </a:r>
            <a:r>
              <a:rPr lang="it-IT" altLang="zh-CN" dirty="0">
                <a:solidFill>
                  <a:srgbClr val="0070C0"/>
                </a:solidFill>
              </a:rPr>
              <a:t> </a:t>
            </a:r>
            <a:r>
              <a:rPr lang="it-IT" altLang="zh-CN" dirty="0" err="1" smtClean="0">
                <a:solidFill>
                  <a:srgbClr val="0070C0"/>
                </a:solidFill>
              </a:rPr>
              <a:t>kè</a:t>
            </a:r>
            <a:r>
              <a:rPr lang="it-IT" altLang="zh-CN" dirty="0" smtClean="0">
                <a:solidFill>
                  <a:srgbClr val="0070C0"/>
                </a:solidFill>
              </a:rPr>
              <a:t/>
            </a:r>
            <a:br>
              <a:rPr lang="it-IT" altLang="zh-CN" dirty="0" smtClean="0">
                <a:solidFill>
                  <a:srgbClr val="0070C0"/>
                </a:solidFill>
              </a:rPr>
            </a:br>
            <a:r>
              <a:rPr lang="en-US" altLang="zh-CN" dirty="0" smtClean="0">
                <a:solidFill>
                  <a:srgbClr val="0070C0"/>
                </a:solidFill>
              </a:rPr>
              <a:t>Xiao Ming &amp; Xiao Li Chinese Class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252536" y="3356992"/>
            <a:ext cx="6400800" cy="216024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第五课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altLang="zh-CN" dirty="0">
                <a:solidFill>
                  <a:schemeClr val="accent6">
                    <a:lumMod val="75000"/>
                  </a:schemeClr>
                </a:solidFill>
              </a:rPr>
              <a:t>Dì </a:t>
            </a:r>
            <a:r>
              <a:rPr lang="pl-PL" altLang="zh-CN" dirty="0" err="1">
                <a:solidFill>
                  <a:schemeClr val="accent6">
                    <a:lumMod val="75000"/>
                  </a:schemeClr>
                </a:solidFill>
              </a:rPr>
              <a:t>wǔ</a:t>
            </a:r>
            <a:r>
              <a:rPr lang="it-IT" altLang="zh-CN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altLang="zh-CN" dirty="0" err="1" smtClean="0">
                <a:solidFill>
                  <a:schemeClr val="accent6">
                    <a:lumMod val="75000"/>
                  </a:schemeClr>
                </a:solidFill>
              </a:rPr>
              <a:t>kè</a:t>
            </a:r>
            <a:r>
              <a:rPr lang="it-IT" altLang="zh-CN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altLang="zh-CN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Lesson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98750" y="3645024"/>
            <a:ext cx="6445250" cy="3015893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Mandarin Chinese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Beginners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Lesson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3 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第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课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2014年09月03日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Email: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zhongwenke@boiseccc.org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Phone: 208.409.6665 (Rich)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					 208.409.8532 (Audrey)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Website: http://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zhongwenke.boiseccc.org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013"/>
            <a:ext cx="9270999" cy="57467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你好	</a:t>
            </a:r>
            <a:r>
              <a:rPr lang="en-US" dirty="0" err="1" smtClean="0">
                <a:latin typeface="Calibri"/>
                <a:cs typeface="Calibri"/>
              </a:rPr>
              <a:t>nǐ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hǎo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		hello </a:t>
            </a:r>
            <a:r>
              <a:rPr lang="en-US" dirty="0">
                <a:latin typeface="Calibri"/>
                <a:cs typeface="Calibri"/>
              </a:rPr>
              <a:t>(lit. </a:t>
            </a:r>
            <a:r>
              <a:rPr lang="en-US" dirty="0" smtClean="0">
                <a:latin typeface="Calibri"/>
                <a:cs typeface="Calibri"/>
              </a:rPr>
              <a:t>you-good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您好	</a:t>
            </a:r>
            <a:r>
              <a:rPr lang="en-US" dirty="0" err="1" smtClean="0">
                <a:latin typeface="Calibri"/>
                <a:cs typeface="Calibri"/>
              </a:rPr>
              <a:t>nín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hǎo</a:t>
            </a:r>
            <a:r>
              <a:rPr lang="en-US" dirty="0" smtClean="0">
                <a:latin typeface="Calibri"/>
                <a:cs typeface="Calibri"/>
              </a:rPr>
              <a:t>		hello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smtClean="0">
                <a:latin typeface="Calibri"/>
                <a:cs typeface="Calibri"/>
              </a:rPr>
              <a:t>greetings (formal)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要	</a:t>
            </a:r>
            <a:r>
              <a:rPr lang="en-US" dirty="0" err="1" smtClean="0">
                <a:latin typeface="Calibri"/>
                <a:cs typeface="Calibri"/>
              </a:rPr>
              <a:t>yào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want</a:t>
            </a:r>
            <a:r>
              <a:rPr lang="en-US" dirty="0" smtClean="0">
                <a:latin typeface="Calibri"/>
                <a:cs typeface="Calibri"/>
              </a:rPr>
              <a:t>, will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买	</a:t>
            </a:r>
            <a:r>
              <a:rPr lang="en-US" dirty="0" err="1" smtClean="0">
                <a:latin typeface="Calibri"/>
                <a:cs typeface="Calibri"/>
              </a:rPr>
              <a:t>mǎi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buy</a:t>
            </a:r>
            <a:r>
              <a:rPr lang="en-US" dirty="0" smtClean="0">
                <a:latin typeface="Calibri"/>
                <a:cs typeface="Calibri"/>
              </a:rPr>
              <a:t>, purchase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什么	</a:t>
            </a:r>
            <a:r>
              <a:rPr lang="en-US" dirty="0" err="1" smtClean="0">
                <a:latin typeface="Calibri"/>
                <a:cs typeface="Calibri"/>
              </a:rPr>
              <a:t>shén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me </a:t>
            </a:r>
            <a:r>
              <a:rPr lang="en-US" dirty="0" smtClean="0">
                <a:latin typeface="Calibri"/>
                <a:cs typeface="Calibri"/>
              </a:rPr>
              <a:t>	what</a:t>
            </a:r>
          </a:p>
          <a:p>
            <a:pPr marL="0" indent="0">
              <a:buNone/>
            </a:pPr>
            <a:r>
              <a:rPr lang="zh-TW" altLang="en-US" dirty="0" smtClean="0">
                <a:latin typeface="Calibri"/>
                <a:cs typeface="Calibri"/>
              </a:rPr>
              <a:t>这</a:t>
            </a:r>
            <a:r>
              <a:rPr lang="en-US" altLang="zh-TW" dirty="0" smtClean="0">
                <a:latin typeface="Calibri"/>
                <a:cs typeface="Calibri"/>
              </a:rPr>
              <a:t>	</a:t>
            </a:r>
            <a:r>
              <a:rPr lang="en-US" altLang="zh-TW" dirty="0" err="1" smtClean="0">
                <a:latin typeface="Calibri"/>
                <a:cs typeface="Calibri"/>
              </a:rPr>
              <a:t>zhè</a:t>
            </a:r>
            <a:r>
              <a:rPr lang="en-US" altLang="zh-TW" dirty="0" smtClean="0">
                <a:latin typeface="Calibri"/>
                <a:cs typeface="Calibri"/>
              </a:rPr>
              <a:t> </a:t>
            </a:r>
            <a:r>
              <a:rPr lang="en-US" altLang="zh-TW" dirty="0" smtClean="0">
                <a:latin typeface="Calibri"/>
                <a:cs typeface="Calibri"/>
              </a:rPr>
              <a:t>		this</a:t>
            </a:r>
            <a:endParaRPr lang="en-US" altLang="zh-TW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zh-TW" altLang="en-US" dirty="0" smtClean="0">
                <a:latin typeface="Calibri"/>
                <a:cs typeface="Calibri"/>
              </a:rPr>
              <a:t>个 </a:t>
            </a:r>
            <a:r>
              <a:rPr lang="en-US" altLang="zh-TW" dirty="0">
                <a:latin typeface="Calibri"/>
                <a:cs typeface="Calibri"/>
              </a:rPr>
              <a:t>	</a:t>
            </a:r>
            <a:r>
              <a:rPr lang="en-US" altLang="zh-TW" dirty="0" err="1" smtClean="0">
                <a:latin typeface="Calibri"/>
                <a:cs typeface="Calibri"/>
              </a:rPr>
              <a:t>ge</a:t>
            </a:r>
            <a:r>
              <a:rPr lang="en-US" dirty="0">
                <a:latin typeface="Calibri"/>
                <a:cs typeface="Calibri"/>
              </a:rPr>
              <a:t>		</a:t>
            </a:r>
            <a:r>
              <a:rPr lang="en-US" dirty="0" smtClean="0">
                <a:latin typeface="Calibri"/>
                <a:cs typeface="Calibri"/>
              </a:rPr>
              <a:t>unit </a:t>
            </a:r>
            <a:r>
              <a:rPr lang="en-US" dirty="0">
                <a:latin typeface="Calibri"/>
                <a:cs typeface="Calibri"/>
              </a:rPr>
              <a:t>of measure, a </a:t>
            </a:r>
            <a:r>
              <a:rPr lang="en-US" dirty="0" smtClean="0">
                <a:latin typeface="Calibri"/>
                <a:cs typeface="Calibri"/>
              </a:rPr>
              <a:t>(generic measure </a:t>
            </a:r>
            <a:r>
              <a:rPr lang="en-US" dirty="0">
                <a:latin typeface="Calibri"/>
                <a:cs typeface="Calibri"/>
              </a:rPr>
              <a:t>word)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苹果	</a:t>
            </a:r>
            <a:r>
              <a:rPr lang="en-US" dirty="0" err="1" smtClean="0">
                <a:latin typeface="Calibri"/>
                <a:cs typeface="Calibri"/>
              </a:rPr>
              <a:t>píng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guǒ</a:t>
            </a:r>
            <a:r>
              <a:rPr lang="en-US" dirty="0" smtClean="0">
                <a:latin typeface="Calibri"/>
                <a:cs typeface="Calibri"/>
              </a:rPr>
              <a:t>	apple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ja-JP" altLang="en-US" dirty="0" smtClean="0">
                <a:latin typeface="Calibri"/>
                <a:cs typeface="Calibri"/>
              </a:rPr>
              <a:t>橘子</a:t>
            </a:r>
            <a:r>
              <a:rPr lang="en-US" dirty="0" smtClean="0">
                <a:latin typeface="Calibri"/>
                <a:cs typeface="Calibri"/>
              </a:rPr>
              <a:t>	</a:t>
            </a:r>
            <a:r>
              <a:rPr lang="sk-SK" dirty="0" smtClean="0">
                <a:latin typeface="Calibri"/>
                <a:cs typeface="Calibri"/>
              </a:rPr>
              <a:t>jú zi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mandarin orange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西瓜	</a:t>
            </a:r>
            <a:r>
              <a:rPr lang="en-US" dirty="0" err="1" smtClean="0">
                <a:latin typeface="Calibri"/>
                <a:cs typeface="Calibri"/>
              </a:rPr>
              <a:t>xī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guā</a:t>
            </a:r>
            <a:r>
              <a:rPr lang="en-US" dirty="0" smtClean="0">
                <a:latin typeface="Calibri"/>
                <a:cs typeface="Calibri"/>
              </a:rPr>
              <a:t>		watermelon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多少	</a:t>
            </a:r>
            <a:r>
              <a:rPr lang="en-US" dirty="0" err="1" smtClean="0">
                <a:latin typeface="Calibri"/>
                <a:cs typeface="Calibri"/>
              </a:rPr>
              <a:t>duō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shǎo</a:t>
            </a:r>
            <a:r>
              <a:rPr lang="en-US" dirty="0" smtClean="0">
                <a:latin typeface="Calibri"/>
                <a:cs typeface="Calibri"/>
              </a:rPr>
              <a:t>	How </a:t>
            </a:r>
            <a:r>
              <a:rPr lang="en-US" dirty="0">
                <a:latin typeface="Calibri"/>
                <a:cs typeface="Calibri"/>
              </a:rPr>
              <a:t>much (lit. </a:t>
            </a:r>
            <a:r>
              <a:rPr lang="en-US" dirty="0" smtClean="0">
                <a:latin typeface="Calibri"/>
                <a:cs typeface="Calibri"/>
              </a:rPr>
              <a:t>much-few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钱	</a:t>
            </a:r>
            <a:r>
              <a:rPr lang="en-US" dirty="0" err="1" smtClean="0">
                <a:latin typeface="Calibri"/>
                <a:cs typeface="Calibri"/>
              </a:rPr>
              <a:t>qián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money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块	</a:t>
            </a:r>
            <a:r>
              <a:rPr lang="en-US" dirty="0" err="1" smtClean="0">
                <a:latin typeface="Calibri"/>
                <a:cs typeface="Calibri"/>
              </a:rPr>
              <a:t>kuài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dollar </a:t>
            </a:r>
            <a:r>
              <a:rPr lang="en-US" dirty="0">
                <a:latin typeface="Calibri"/>
                <a:cs typeface="Calibri"/>
              </a:rPr>
              <a:t>amount </a:t>
            </a:r>
            <a:r>
              <a:rPr lang="en-US" dirty="0" smtClean="0">
                <a:latin typeface="Calibri"/>
                <a:cs typeface="Calibri"/>
              </a:rPr>
              <a:t>for Chinese money, RMB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好的	</a:t>
            </a:r>
            <a:r>
              <a:rPr lang="en-US" dirty="0" err="1" smtClean="0">
                <a:latin typeface="Calibri"/>
                <a:cs typeface="Calibri"/>
              </a:rPr>
              <a:t>hǎo</a:t>
            </a:r>
            <a:r>
              <a:rPr lang="en-US" dirty="0" smtClean="0">
                <a:latin typeface="Calibri"/>
                <a:cs typeface="Calibri"/>
              </a:rPr>
              <a:t> de		ok, good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我	</a:t>
            </a:r>
            <a:r>
              <a:rPr lang="en-US" dirty="0" err="1" smtClean="0">
                <a:latin typeface="Calibri"/>
                <a:cs typeface="Calibri"/>
              </a:rPr>
              <a:t>wǒ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I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smtClean="0">
                <a:latin typeface="Calibri"/>
                <a:cs typeface="Calibri"/>
              </a:rPr>
              <a:t>me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7849" y="131763"/>
            <a:ext cx="3232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生词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cs-CZ" altLang="zh-TW" sz="2400" dirty="0" err="1" smtClean="0"/>
              <a:t>shēng</a:t>
            </a:r>
            <a:r>
              <a:rPr lang="cs-CZ" altLang="zh-TW" sz="2400" dirty="0" smtClean="0"/>
              <a:t> </a:t>
            </a:r>
            <a:r>
              <a:rPr lang="cs-CZ" altLang="zh-TW" sz="2400" dirty="0" err="1" smtClean="0"/>
              <a:t>cí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6149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中文人称代词 </a:t>
            </a:r>
            <a:r>
              <a:rPr lang="hu-HU" altLang="zh-CN" sz="3000" dirty="0"/>
              <a:t>Zhōngwén rén chēng dài cí</a:t>
            </a:r>
            <a:r>
              <a:rPr lang="en-US" altLang="zh-CN" sz="3000" dirty="0" smtClean="0"/>
              <a:t/>
            </a:r>
            <a:br>
              <a:rPr lang="en-US" altLang="zh-CN" sz="3000" dirty="0" smtClean="0"/>
            </a:br>
            <a:r>
              <a:rPr lang="en-US" altLang="zh-CN" sz="3000" dirty="0" smtClean="0"/>
              <a:t>Chinese personal pronouns</a:t>
            </a:r>
            <a:endParaRPr lang="zh-CN" altLang="en-US" sz="30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sz="3800" dirty="0" smtClean="0"/>
              <a:t>你 </a:t>
            </a:r>
            <a:r>
              <a:rPr lang="en-US" altLang="zh-CN" sz="3800" dirty="0" err="1"/>
              <a:t>nǐ</a:t>
            </a:r>
            <a:r>
              <a:rPr lang="en-US" altLang="zh-CN" sz="3800" dirty="0"/>
              <a:t>  </a:t>
            </a:r>
            <a:r>
              <a:rPr lang="en-US" altLang="zh-CN" sz="3800" dirty="0" smtClean="0"/>
              <a:t>--you     </a:t>
            </a:r>
          </a:p>
          <a:p>
            <a:r>
              <a:rPr lang="zh-CN" altLang="en-US" sz="3800" dirty="0" smtClean="0"/>
              <a:t>您 </a:t>
            </a:r>
            <a:r>
              <a:rPr lang="en-US" altLang="zh-CN" sz="3800" dirty="0" err="1" smtClean="0"/>
              <a:t>nin</a:t>
            </a:r>
            <a:r>
              <a:rPr lang="en-US" altLang="zh-CN" sz="3800" dirty="0" smtClean="0"/>
              <a:t> (polite way of saying you)</a:t>
            </a:r>
          </a:p>
          <a:p>
            <a:r>
              <a:rPr lang="zh-CN" altLang="en-US" sz="3800" dirty="0" smtClean="0"/>
              <a:t>你们 </a:t>
            </a:r>
            <a:r>
              <a:rPr lang="en-US" altLang="zh-CN" sz="3800" dirty="0" err="1"/>
              <a:t>nǐ</a:t>
            </a:r>
            <a:r>
              <a:rPr lang="en-US" altLang="zh-CN" sz="3800" dirty="0"/>
              <a:t> </a:t>
            </a:r>
            <a:r>
              <a:rPr lang="en-US" altLang="zh-CN" sz="3800" dirty="0" smtClean="0"/>
              <a:t>men – you</a:t>
            </a:r>
          </a:p>
          <a:p>
            <a:r>
              <a:rPr lang="zh-CN" altLang="en-US" sz="3800" dirty="0" smtClean="0"/>
              <a:t>我 </a:t>
            </a:r>
            <a:r>
              <a:rPr lang="pl-PL" altLang="zh-CN" sz="3800" dirty="0" err="1"/>
              <a:t>wǒ</a:t>
            </a:r>
            <a:r>
              <a:rPr lang="en-US" altLang="zh-CN" sz="3800" dirty="0" smtClean="0"/>
              <a:t>   -- I</a:t>
            </a:r>
          </a:p>
          <a:p>
            <a:r>
              <a:rPr lang="zh-CN" altLang="en-US" sz="3800" dirty="0" smtClean="0"/>
              <a:t>我们 </a:t>
            </a:r>
            <a:r>
              <a:rPr lang="pl-PL" altLang="zh-CN" sz="3800" dirty="0" err="1"/>
              <a:t>wǒ</a:t>
            </a:r>
            <a:r>
              <a:rPr lang="en-US" altLang="zh-CN" sz="3800" dirty="0" smtClean="0"/>
              <a:t> men –we</a:t>
            </a:r>
          </a:p>
          <a:p>
            <a:r>
              <a:rPr lang="zh-CN" altLang="en-US" sz="3800" dirty="0" smtClean="0"/>
              <a:t>他 </a:t>
            </a:r>
            <a:r>
              <a:rPr lang="en-US" altLang="zh-CN" sz="3800" dirty="0" err="1"/>
              <a:t>tā</a:t>
            </a:r>
            <a:r>
              <a:rPr lang="en-US" altLang="zh-CN" sz="3800" dirty="0"/>
              <a:t>  </a:t>
            </a:r>
            <a:r>
              <a:rPr lang="en-US" altLang="zh-CN" sz="3800" dirty="0" smtClean="0"/>
              <a:t>-- him              </a:t>
            </a:r>
            <a:r>
              <a:rPr lang="zh-CN" altLang="en-US" sz="3800" dirty="0" smtClean="0"/>
              <a:t>他们 </a:t>
            </a:r>
            <a:r>
              <a:rPr lang="en-US" altLang="zh-CN" sz="3800" dirty="0" err="1"/>
              <a:t>tā</a:t>
            </a:r>
            <a:r>
              <a:rPr lang="en-US" altLang="zh-CN" sz="3800" dirty="0"/>
              <a:t> </a:t>
            </a:r>
            <a:r>
              <a:rPr lang="en-US" altLang="zh-CN" sz="3800" dirty="0" smtClean="0"/>
              <a:t>men – they</a:t>
            </a:r>
          </a:p>
          <a:p>
            <a:r>
              <a:rPr lang="zh-CN" altLang="en-US" sz="3800" dirty="0" smtClean="0"/>
              <a:t>她 </a:t>
            </a:r>
            <a:r>
              <a:rPr lang="en-US" altLang="zh-CN" sz="3800" dirty="0" err="1"/>
              <a:t>tā</a:t>
            </a:r>
            <a:r>
              <a:rPr lang="en-US" altLang="zh-CN" sz="3800" dirty="0"/>
              <a:t>  </a:t>
            </a:r>
            <a:r>
              <a:rPr lang="en-US" altLang="zh-CN" sz="3800" dirty="0" smtClean="0"/>
              <a:t>-- her               </a:t>
            </a:r>
            <a:r>
              <a:rPr lang="zh-CN" altLang="en-US" sz="3800" dirty="0" smtClean="0"/>
              <a:t>她们 </a:t>
            </a:r>
            <a:r>
              <a:rPr lang="en-US" altLang="zh-CN" sz="3800" dirty="0" err="1"/>
              <a:t>tā</a:t>
            </a:r>
            <a:r>
              <a:rPr lang="en-US" altLang="zh-CN" sz="3800" dirty="0"/>
              <a:t> </a:t>
            </a:r>
            <a:r>
              <a:rPr lang="en-US" altLang="zh-CN" sz="3800" dirty="0" smtClean="0"/>
              <a:t>men  -- they</a:t>
            </a:r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物主代词 </a:t>
            </a:r>
            <a:r>
              <a:rPr lang="pt-BR" altLang="zh-CN" dirty="0" err="1"/>
              <a:t>wùzhǔ</a:t>
            </a:r>
            <a:r>
              <a:rPr lang="pt-BR" altLang="zh-CN" dirty="0"/>
              <a:t> </a:t>
            </a:r>
            <a:r>
              <a:rPr lang="pt-BR" altLang="zh-CN" dirty="0" err="1"/>
              <a:t>dàicí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/>
              <a:t>P</a:t>
            </a:r>
            <a:r>
              <a:rPr lang="en-US" altLang="zh-CN" dirty="0" err="1" smtClean="0"/>
              <a:t>ossecive</a:t>
            </a:r>
            <a:r>
              <a:rPr lang="en-US" altLang="zh-CN" dirty="0" smtClean="0"/>
              <a:t> pronouns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03648" y="1484784"/>
            <a:ext cx="8229600" cy="468632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500" dirty="0" smtClean="0"/>
              <a:t>你</a:t>
            </a:r>
            <a:r>
              <a:rPr lang="zh-CN" altLang="en-US" sz="3500" dirty="0" smtClean="0">
                <a:solidFill>
                  <a:srgbClr val="FF0000"/>
                </a:solidFill>
              </a:rPr>
              <a:t>的</a:t>
            </a:r>
            <a:r>
              <a:rPr lang="zh-CN" altLang="en-US" sz="3500" dirty="0" smtClean="0"/>
              <a:t> </a:t>
            </a:r>
            <a:r>
              <a:rPr lang="en-US" altLang="zh-CN" sz="3600" dirty="0" err="1"/>
              <a:t>nǐ</a:t>
            </a:r>
            <a:r>
              <a:rPr lang="en-US" altLang="zh-CN" sz="3500" dirty="0" smtClean="0"/>
              <a:t> </a:t>
            </a:r>
            <a:r>
              <a:rPr lang="en-US" altLang="zh-CN" sz="3500" dirty="0" smtClean="0">
                <a:solidFill>
                  <a:srgbClr val="FF0000"/>
                </a:solidFill>
              </a:rPr>
              <a:t>de</a:t>
            </a:r>
            <a:r>
              <a:rPr lang="en-US" altLang="zh-CN" sz="3500" dirty="0" smtClean="0"/>
              <a:t>   -- yours</a:t>
            </a:r>
          </a:p>
          <a:p>
            <a:r>
              <a:rPr lang="zh-CN" altLang="en-US" sz="3500" dirty="0" smtClean="0"/>
              <a:t>你们</a:t>
            </a:r>
            <a:r>
              <a:rPr lang="zh-CN" altLang="en-US" sz="3500" dirty="0" smtClean="0">
                <a:solidFill>
                  <a:srgbClr val="FF0000"/>
                </a:solidFill>
              </a:rPr>
              <a:t>的</a:t>
            </a:r>
            <a:r>
              <a:rPr lang="zh-CN" altLang="en-US" sz="3500" dirty="0" smtClean="0"/>
              <a:t> </a:t>
            </a:r>
            <a:r>
              <a:rPr lang="en-US" altLang="zh-CN" sz="3600" dirty="0" err="1"/>
              <a:t>nǐ</a:t>
            </a:r>
            <a:r>
              <a:rPr lang="en-US" altLang="zh-CN" sz="3500" dirty="0" smtClean="0"/>
              <a:t> men </a:t>
            </a:r>
            <a:r>
              <a:rPr lang="en-US" altLang="zh-CN" sz="3500" dirty="0" smtClean="0">
                <a:solidFill>
                  <a:srgbClr val="FF0000"/>
                </a:solidFill>
              </a:rPr>
              <a:t>de</a:t>
            </a:r>
            <a:r>
              <a:rPr lang="en-US" altLang="zh-CN" sz="3500" dirty="0" smtClean="0"/>
              <a:t>  – yours</a:t>
            </a:r>
          </a:p>
          <a:p>
            <a:r>
              <a:rPr lang="zh-CN" altLang="en-US" sz="3500" dirty="0" smtClean="0"/>
              <a:t>我</a:t>
            </a:r>
            <a:r>
              <a:rPr lang="zh-CN" altLang="en-US" sz="3500" dirty="0" smtClean="0">
                <a:solidFill>
                  <a:srgbClr val="FF0000"/>
                </a:solidFill>
              </a:rPr>
              <a:t>的</a:t>
            </a:r>
            <a:r>
              <a:rPr lang="zh-CN" altLang="en-US" sz="3500" dirty="0" smtClean="0"/>
              <a:t> </a:t>
            </a:r>
            <a:r>
              <a:rPr lang="pl-PL" altLang="zh-CN" sz="3500" dirty="0" err="1"/>
              <a:t>wǒ</a:t>
            </a:r>
            <a:r>
              <a:rPr lang="en-US" altLang="zh-CN" sz="3500" dirty="0" smtClean="0"/>
              <a:t> </a:t>
            </a:r>
            <a:r>
              <a:rPr lang="en-US" altLang="zh-CN" sz="3500" dirty="0" smtClean="0">
                <a:solidFill>
                  <a:srgbClr val="FF0000"/>
                </a:solidFill>
              </a:rPr>
              <a:t>de</a:t>
            </a:r>
            <a:r>
              <a:rPr lang="en-US" altLang="zh-CN" sz="3500" dirty="0" smtClean="0"/>
              <a:t>    -- my</a:t>
            </a:r>
          </a:p>
          <a:p>
            <a:r>
              <a:rPr lang="zh-CN" altLang="en-US" sz="3500" dirty="0" smtClean="0"/>
              <a:t>我们</a:t>
            </a:r>
            <a:r>
              <a:rPr lang="zh-CN" altLang="en-US" sz="3500" dirty="0" smtClean="0">
                <a:solidFill>
                  <a:srgbClr val="FF0000"/>
                </a:solidFill>
              </a:rPr>
              <a:t>的</a:t>
            </a:r>
            <a:r>
              <a:rPr lang="zh-CN" altLang="en-US" sz="3500" dirty="0" smtClean="0"/>
              <a:t> </a:t>
            </a:r>
            <a:r>
              <a:rPr lang="pl-PL" altLang="zh-CN" sz="3500" dirty="0" err="1"/>
              <a:t>wǒ</a:t>
            </a:r>
            <a:r>
              <a:rPr lang="en-US" altLang="zh-CN" sz="3500" dirty="0" smtClean="0"/>
              <a:t> men </a:t>
            </a:r>
            <a:r>
              <a:rPr lang="en-US" altLang="zh-CN" sz="3500" dirty="0" smtClean="0">
                <a:solidFill>
                  <a:srgbClr val="FF0000"/>
                </a:solidFill>
              </a:rPr>
              <a:t>de</a:t>
            </a:r>
            <a:r>
              <a:rPr lang="en-US" altLang="zh-CN" sz="3500" dirty="0" smtClean="0"/>
              <a:t>  –ours</a:t>
            </a:r>
          </a:p>
          <a:p>
            <a:r>
              <a:rPr lang="zh-CN" altLang="en-US" sz="3500" dirty="0" smtClean="0"/>
              <a:t>他</a:t>
            </a:r>
            <a:r>
              <a:rPr lang="zh-CN" altLang="en-US" sz="3500" dirty="0" smtClean="0">
                <a:solidFill>
                  <a:srgbClr val="FF0000"/>
                </a:solidFill>
              </a:rPr>
              <a:t>的</a:t>
            </a:r>
            <a:r>
              <a:rPr lang="zh-CN" altLang="en-US" sz="3500" dirty="0" smtClean="0"/>
              <a:t> </a:t>
            </a:r>
            <a:r>
              <a:rPr lang="en-US" altLang="zh-CN" sz="3500" dirty="0" err="1"/>
              <a:t>tā</a:t>
            </a:r>
            <a:r>
              <a:rPr lang="en-US" altLang="zh-CN" sz="3500" dirty="0"/>
              <a:t> </a:t>
            </a:r>
            <a:r>
              <a:rPr lang="en-US" altLang="zh-CN" sz="3500" dirty="0" smtClean="0">
                <a:solidFill>
                  <a:srgbClr val="FF0000"/>
                </a:solidFill>
              </a:rPr>
              <a:t>de</a:t>
            </a:r>
            <a:r>
              <a:rPr lang="en-US" altLang="zh-CN" sz="3500" dirty="0" smtClean="0"/>
              <a:t>  -- his  </a:t>
            </a:r>
          </a:p>
          <a:p>
            <a:r>
              <a:rPr lang="zh-CN" altLang="en-US" sz="3500" dirty="0" smtClean="0"/>
              <a:t>他们</a:t>
            </a:r>
            <a:r>
              <a:rPr lang="zh-CN" altLang="en-US" sz="3500" dirty="0" smtClean="0">
                <a:solidFill>
                  <a:srgbClr val="FF0000"/>
                </a:solidFill>
              </a:rPr>
              <a:t>的</a:t>
            </a:r>
            <a:r>
              <a:rPr lang="zh-CN" altLang="en-US" sz="3500" dirty="0" smtClean="0"/>
              <a:t> </a:t>
            </a:r>
            <a:r>
              <a:rPr lang="en-US" altLang="zh-CN" sz="3500" dirty="0" err="1"/>
              <a:t>tā</a:t>
            </a:r>
            <a:r>
              <a:rPr lang="en-US" altLang="zh-CN" sz="3500" dirty="0"/>
              <a:t> </a:t>
            </a:r>
            <a:r>
              <a:rPr lang="en-US" altLang="zh-CN" sz="3500" dirty="0" smtClean="0"/>
              <a:t>men </a:t>
            </a:r>
            <a:r>
              <a:rPr lang="en-US" altLang="zh-CN" sz="3500" dirty="0" smtClean="0">
                <a:solidFill>
                  <a:srgbClr val="FF0000"/>
                </a:solidFill>
              </a:rPr>
              <a:t>de</a:t>
            </a:r>
            <a:r>
              <a:rPr lang="en-US" altLang="zh-CN" sz="3500" dirty="0" smtClean="0"/>
              <a:t> – theirs</a:t>
            </a:r>
          </a:p>
          <a:p>
            <a:r>
              <a:rPr lang="zh-CN" altLang="en-US" sz="3500" dirty="0" smtClean="0"/>
              <a:t>她</a:t>
            </a:r>
            <a:r>
              <a:rPr lang="zh-CN" altLang="en-US" sz="3500" dirty="0" smtClean="0">
                <a:solidFill>
                  <a:srgbClr val="FF0000"/>
                </a:solidFill>
              </a:rPr>
              <a:t>的</a:t>
            </a:r>
            <a:r>
              <a:rPr lang="zh-CN" altLang="en-US" sz="3500" dirty="0" smtClean="0"/>
              <a:t> </a:t>
            </a:r>
            <a:r>
              <a:rPr lang="en-US" altLang="zh-CN" sz="3500" dirty="0" err="1"/>
              <a:t>tā</a:t>
            </a:r>
            <a:r>
              <a:rPr lang="en-US" altLang="zh-CN" sz="3500" dirty="0"/>
              <a:t> </a:t>
            </a:r>
            <a:r>
              <a:rPr lang="en-US" altLang="zh-CN" sz="3500" dirty="0" smtClean="0">
                <a:solidFill>
                  <a:srgbClr val="FF0000"/>
                </a:solidFill>
              </a:rPr>
              <a:t>de</a:t>
            </a:r>
            <a:r>
              <a:rPr lang="en-US" altLang="zh-CN" sz="3500" dirty="0" smtClean="0"/>
              <a:t>  -- hers   </a:t>
            </a:r>
          </a:p>
          <a:p>
            <a:r>
              <a:rPr lang="zh-CN" altLang="en-US" sz="3500" dirty="0" smtClean="0"/>
              <a:t>她们</a:t>
            </a:r>
            <a:r>
              <a:rPr lang="zh-CN" altLang="en-US" sz="3500" dirty="0" smtClean="0">
                <a:solidFill>
                  <a:srgbClr val="FF0000"/>
                </a:solidFill>
              </a:rPr>
              <a:t>的</a:t>
            </a:r>
            <a:r>
              <a:rPr lang="zh-CN" altLang="en-US" sz="3500" dirty="0" smtClean="0"/>
              <a:t> </a:t>
            </a:r>
            <a:r>
              <a:rPr lang="en-US" altLang="zh-CN" sz="3500" dirty="0" err="1"/>
              <a:t>tā</a:t>
            </a:r>
            <a:r>
              <a:rPr lang="en-US" altLang="zh-CN" sz="3500" dirty="0"/>
              <a:t> </a:t>
            </a:r>
            <a:r>
              <a:rPr lang="en-US" altLang="zh-CN" sz="3500" dirty="0" smtClean="0"/>
              <a:t>men </a:t>
            </a:r>
            <a:r>
              <a:rPr lang="en-US" altLang="zh-CN" sz="3500" dirty="0" smtClean="0">
                <a:solidFill>
                  <a:srgbClr val="FF0000"/>
                </a:solidFill>
              </a:rPr>
              <a:t>de</a:t>
            </a:r>
            <a:r>
              <a:rPr lang="en-US" altLang="zh-CN" sz="3500" dirty="0" smtClean="0"/>
              <a:t> --theirs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国家词汇 </a:t>
            </a:r>
            <a:r>
              <a:rPr lang="en-US" altLang="zh-CN" dirty="0" err="1" smtClean="0"/>
              <a:t>guo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jia</a:t>
            </a:r>
            <a:r>
              <a:rPr lang="en-US" altLang="zh-CN" dirty="0" smtClean="0"/>
              <a:t> ci </a:t>
            </a:r>
            <a:r>
              <a:rPr lang="en-US" altLang="zh-CN" dirty="0" err="1" smtClean="0"/>
              <a:t>hui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Countries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cs-CZ" dirty="0"/>
              <a:t>美国 </a:t>
            </a:r>
            <a:r>
              <a:rPr lang="cs-CZ" altLang="zh-CN" dirty="0" err="1"/>
              <a:t>měi</a:t>
            </a:r>
            <a:r>
              <a:rPr lang="cs-CZ" altLang="zh-CN" dirty="0"/>
              <a:t> </a:t>
            </a:r>
            <a:r>
              <a:rPr lang="cs-CZ" altLang="zh-CN" dirty="0" err="1"/>
              <a:t>guó</a:t>
            </a:r>
            <a:r>
              <a:rPr lang="cs-CZ" altLang="zh-CN" dirty="0"/>
              <a:t> – US    </a:t>
            </a:r>
          </a:p>
          <a:p>
            <a:r>
              <a:rPr lang="zh-CN" altLang="cs-CZ" dirty="0"/>
              <a:t>中国 </a:t>
            </a:r>
            <a:r>
              <a:rPr lang="cs-CZ" altLang="zh-CN" dirty="0" err="1"/>
              <a:t>zhōng</a:t>
            </a:r>
            <a:r>
              <a:rPr lang="cs-CZ" altLang="zh-CN" dirty="0"/>
              <a:t> </a:t>
            </a:r>
            <a:r>
              <a:rPr lang="cs-CZ" altLang="zh-CN" dirty="0" err="1"/>
              <a:t>guó</a:t>
            </a:r>
            <a:r>
              <a:rPr lang="cs-CZ" altLang="zh-CN" dirty="0"/>
              <a:t> – </a:t>
            </a:r>
            <a:r>
              <a:rPr lang="cs-CZ" altLang="zh-CN" dirty="0" err="1"/>
              <a:t>China</a:t>
            </a:r>
            <a:endParaRPr lang="cs-CZ" altLang="zh-CN" dirty="0"/>
          </a:p>
          <a:p>
            <a:r>
              <a:rPr lang="zh-CN" altLang="cs-CZ" dirty="0"/>
              <a:t>英国 </a:t>
            </a:r>
            <a:r>
              <a:rPr lang="cs-CZ" altLang="zh-CN" dirty="0" err="1"/>
              <a:t>yīng</a:t>
            </a:r>
            <a:r>
              <a:rPr lang="cs-CZ" altLang="zh-CN" dirty="0"/>
              <a:t> </a:t>
            </a:r>
            <a:r>
              <a:rPr lang="cs-CZ" altLang="zh-CN" dirty="0" err="1"/>
              <a:t>guó</a:t>
            </a:r>
            <a:r>
              <a:rPr lang="cs-CZ" altLang="zh-CN" dirty="0"/>
              <a:t> – </a:t>
            </a:r>
            <a:r>
              <a:rPr lang="cs-CZ" altLang="zh-CN" dirty="0" err="1"/>
              <a:t>England</a:t>
            </a:r>
            <a:endParaRPr lang="cs-CZ" altLang="zh-CN" dirty="0"/>
          </a:p>
          <a:p>
            <a:r>
              <a:rPr lang="zh-CN" altLang="cs-CZ" dirty="0"/>
              <a:t>德国 </a:t>
            </a:r>
            <a:r>
              <a:rPr lang="cs-CZ" altLang="zh-CN" dirty="0" err="1"/>
              <a:t>dé</a:t>
            </a:r>
            <a:r>
              <a:rPr lang="cs-CZ" altLang="zh-CN" dirty="0"/>
              <a:t> </a:t>
            </a:r>
            <a:r>
              <a:rPr lang="cs-CZ" altLang="zh-CN" dirty="0" err="1"/>
              <a:t>guó</a:t>
            </a:r>
            <a:r>
              <a:rPr lang="cs-CZ" altLang="zh-CN" dirty="0"/>
              <a:t> – </a:t>
            </a:r>
            <a:r>
              <a:rPr lang="cs-CZ" altLang="zh-CN" dirty="0" err="1"/>
              <a:t>Germany</a:t>
            </a:r>
            <a:endParaRPr lang="cs-CZ" altLang="zh-CN" dirty="0"/>
          </a:p>
          <a:p>
            <a:r>
              <a:rPr lang="zh-CN" altLang="cs-CZ" dirty="0"/>
              <a:t>西班牙 </a:t>
            </a:r>
            <a:r>
              <a:rPr lang="cs-CZ" altLang="zh-CN" dirty="0" err="1"/>
              <a:t>xī</a:t>
            </a:r>
            <a:r>
              <a:rPr lang="cs-CZ" altLang="zh-CN" dirty="0"/>
              <a:t> </a:t>
            </a:r>
            <a:r>
              <a:rPr lang="cs-CZ" altLang="zh-CN" dirty="0" err="1"/>
              <a:t>bān</a:t>
            </a:r>
            <a:r>
              <a:rPr lang="cs-CZ" altLang="zh-CN" dirty="0"/>
              <a:t> </a:t>
            </a:r>
            <a:r>
              <a:rPr lang="cs-CZ" altLang="zh-CN" dirty="0" err="1"/>
              <a:t>yá</a:t>
            </a:r>
            <a:r>
              <a:rPr lang="cs-CZ" altLang="zh-CN" dirty="0"/>
              <a:t> – </a:t>
            </a:r>
            <a:r>
              <a:rPr lang="cs-CZ" altLang="zh-CN" dirty="0" err="1"/>
              <a:t>Spain</a:t>
            </a:r>
            <a:endParaRPr lang="cs-CZ" altLang="zh-CN" dirty="0"/>
          </a:p>
          <a:p>
            <a:r>
              <a:rPr lang="zh-CN" altLang="cs-CZ" dirty="0"/>
              <a:t>意大利 </a:t>
            </a:r>
            <a:r>
              <a:rPr lang="cs-CZ" altLang="zh-CN" dirty="0" err="1"/>
              <a:t>yì</a:t>
            </a:r>
            <a:r>
              <a:rPr lang="cs-CZ" altLang="zh-CN" dirty="0"/>
              <a:t> </a:t>
            </a:r>
            <a:r>
              <a:rPr lang="cs-CZ" altLang="zh-CN" dirty="0" err="1"/>
              <a:t>dà</a:t>
            </a:r>
            <a:r>
              <a:rPr lang="cs-CZ" altLang="zh-CN" dirty="0"/>
              <a:t> </a:t>
            </a:r>
            <a:r>
              <a:rPr lang="cs-CZ" altLang="zh-CN" dirty="0" err="1"/>
              <a:t>lì</a:t>
            </a:r>
            <a:r>
              <a:rPr lang="cs-CZ" altLang="zh-CN" dirty="0"/>
              <a:t> – Italy</a:t>
            </a:r>
          </a:p>
          <a:p>
            <a:r>
              <a:rPr lang="zh-CN" altLang="cs-CZ" dirty="0"/>
              <a:t>日本 </a:t>
            </a:r>
            <a:r>
              <a:rPr lang="cs-CZ" altLang="zh-CN" dirty="0" err="1"/>
              <a:t>rì</a:t>
            </a:r>
            <a:r>
              <a:rPr lang="cs-CZ" altLang="zh-CN" dirty="0"/>
              <a:t> </a:t>
            </a:r>
            <a:r>
              <a:rPr lang="cs-CZ" altLang="zh-CN" dirty="0" err="1"/>
              <a:t>běn</a:t>
            </a:r>
            <a:r>
              <a:rPr lang="cs-CZ" altLang="zh-CN" dirty="0"/>
              <a:t> – Japan</a:t>
            </a:r>
          </a:p>
          <a:p>
            <a:r>
              <a:rPr lang="zh-CN" altLang="cs-CZ" dirty="0"/>
              <a:t>韩国 </a:t>
            </a:r>
            <a:r>
              <a:rPr lang="cs-CZ" altLang="zh-CN" dirty="0" err="1"/>
              <a:t>hán</a:t>
            </a:r>
            <a:r>
              <a:rPr lang="cs-CZ" altLang="zh-CN" dirty="0"/>
              <a:t> </a:t>
            </a:r>
            <a:r>
              <a:rPr lang="cs-CZ" altLang="zh-CN" dirty="0" err="1"/>
              <a:t>guó</a:t>
            </a:r>
            <a:r>
              <a:rPr lang="cs-CZ" altLang="zh-CN" dirty="0"/>
              <a:t> - Korea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500" dirty="0" smtClean="0"/>
              <a:t>基本日常用语 </a:t>
            </a:r>
            <a:r>
              <a:rPr lang="en-US" altLang="zh-CN" sz="3500" dirty="0" err="1" smtClean="0"/>
              <a:t>ji</a:t>
            </a:r>
            <a:r>
              <a:rPr lang="en-US" altLang="zh-CN" sz="3500" dirty="0" smtClean="0"/>
              <a:t> ben </a:t>
            </a:r>
            <a:r>
              <a:rPr lang="en-US" altLang="zh-CN" sz="3500" dirty="0" err="1" smtClean="0"/>
              <a:t>ri</a:t>
            </a:r>
            <a:r>
              <a:rPr lang="en-US" altLang="zh-CN" sz="3500" dirty="0" smtClean="0"/>
              <a:t> </a:t>
            </a:r>
            <a:r>
              <a:rPr lang="en-US" altLang="zh-CN" sz="3500" dirty="0" err="1" smtClean="0"/>
              <a:t>chang</a:t>
            </a:r>
            <a:r>
              <a:rPr lang="en-US" altLang="zh-CN" sz="3500" dirty="0" smtClean="0"/>
              <a:t> </a:t>
            </a:r>
            <a:r>
              <a:rPr lang="en-US" altLang="zh-CN" sz="3500" dirty="0" err="1" smtClean="0"/>
              <a:t>yong</a:t>
            </a:r>
            <a:r>
              <a:rPr lang="en-US" altLang="zh-CN" sz="3500" dirty="0" smtClean="0"/>
              <a:t> </a:t>
            </a:r>
            <a:r>
              <a:rPr lang="en-US" altLang="zh-CN" sz="3500" dirty="0" err="1" smtClean="0"/>
              <a:t>yu</a:t>
            </a:r>
            <a:r>
              <a:rPr lang="en-US" altLang="zh-CN" sz="3500" dirty="0" smtClean="0"/>
              <a:t> </a:t>
            </a:r>
            <a:br>
              <a:rPr lang="en-US" altLang="zh-CN" sz="3500" dirty="0" smtClean="0"/>
            </a:br>
            <a:r>
              <a:rPr lang="en-US" altLang="zh-CN" sz="3500" dirty="0" smtClean="0"/>
              <a:t>Basic </a:t>
            </a:r>
            <a:r>
              <a:rPr lang="en-US" altLang="zh-CN" sz="3500" dirty="0"/>
              <a:t>D</a:t>
            </a:r>
            <a:r>
              <a:rPr lang="en-US" altLang="zh-CN" sz="3500" dirty="0" smtClean="0"/>
              <a:t>aily </a:t>
            </a:r>
            <a:r>
              <a:rPr lang="en-US" altLang="zh-CN" sz="3500" dirty="0"/>
              <a:t>E</a:t>
            </a:r>
            <a:r>
              <a:rPr lang="en-US" altLang="zh-CN" sz="3500" dirty="0" smtClean="0"/>
              <a:t>xpressions(1)</a:t>
            </a:r>
            <a:endParaRPr lang="zh-CN" altLang="en-US" sz="35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好 </a:t>
            </a:r>
            <a:r>
              <a:rPr lang="en-US" altLang="zh-CN" dirty="0" err="1"/>
              <a:t>hǎo</a:t>
            </a:r>
            <a:r>
              <a:rPr lang="en-US" altLang="zh-CN" dirty="0"/>
              <a:t> – good</a:t>
            </a:r>
          </a:p>
          <a:p>
            <a:r>
              <a:rPr lang="zh-CN" altLang="en-US" dirty="0"/>
              <a:t>早上 </a:t>
            </a:r>
            <a:r>
              <a:rPr lang="en-US" altLang="zh-CN" dirty="0" err="1"/>
              <a:t>zǎo</a:t>
            </a:r>
            <a:r>
              <a:rPr lang="en-US" altLang="zh-CN" dirty="0"/>
              <a:t> </a:t>
            </a:r>
            <a:r>
              <a:rPr lang="en-US" altLang="zh-CN" dirty="0" err="1"/>
              <a:t>shàng</a:t>
            </a:r>
            <a:r>
              <a:rPr lang="en-US" altLang="zh-CN" dirty="0"/>
              <a:t> / </a:t>
            </a:r>
            <a:r>
              <a:rPr lang="zh-CN" altLang="en-US" dirty="0"/>
              <a:t>早晨 </a:t>
            </a:r>
            <a:r>
              <a:rPr lang="en-US" altLang="zh-CN" dirty="0" err="1"/>
              <a:t>zao</a:t>
            </a:r>
            <a:r>
              <a:rPr lang="en-US" altLang="zh-CN" dirty="0"/>
              <a:t> </a:t>
            </a:r>
            <a:r>
              <a:rPr lang="en-US" altLang="zh-CN" dirty="0" err="1"/>
              <a:t>chen</a:t>
            </a:r>
            <a:r>
              <a:rPr lang="en-US" altLang="zh-CN" dirty="0"/>
              <a:t> – morning</a:t>
            </a:r>
          </a:p>
          <a:p>
            <a:r>
              <a:rPr lang="zh-CN" altLang="en-US" dirty="0"/>
              <a:t>晚上 </a:t>
            </a:r>
            <a:r>
              <a:rPr lang="en-US" altLang="zh-CN" dirty="0" err="1"/>
              <a:t>wǎn</a:t>
            </a:r>
            <a:r>
              <a:rPr lang="en-US" altLang="zh-CN" dirty="0"/>
              <a:t> </a:t>
            </a:r>
            <a:r>
              <a:rPr lang="en-US" altLang="zh-CN" dirty="0" err="1"/>
              <a:t>shàng</a:t>
            </a:r>
            <a:r>
              <a:rPr lang="en-US" altLang="zh-CN" dirty="0"/>
              <a:t>  -- evening</a:t>
            </a:r>
          </a:p>
          <a:p>
            <a:r>
              <a:rPr lang="zh-CN" altLang="en-US" dirty="0"/>
              <a:t>中午 </a:t>
            </a:r>
            <a:r>
              <a:rPr lang="en-US" altLang="zh-CN" dirty="0" err="1"/>
              <a:t>zhōng</a:t>
            </a:r>
            <a:r>
              <a:rPr lang="en-US" altLang="zh-CN" dirty="0"/>
              <a:t> </a:t>
            </a:r>
            <a:r>
              <a:rPr lang="en-US" altLang="zh-CN" dirty="0" err="1"/>
              <a:t>wǔ</a:t>
            </a:r>
            <a:r>
              <a:rPr lang="en-US" altLang="zh-CN" dirty="0"/>
              <a:t> – noon</a:t>
            </a:r>
          </a:p>
          <a:p>
            <a:r>
              <a:rPr lang="zh-CN" altLang="en-US" dirty="0" smtClean="0"/>
              <a:t>晚上</a:t>
            </a:r>
            <a:r>
              <a:rPr lang="zh-CN" altLang="en-US" dirty="0"/>
              <a:t>好 </a:t>
            </a:r>
            <a:r>
              <a:rPr lang="en-US" altLang="zh-CN" dirty="0" err="1"/>
              <a:t>wǎn</a:t>
            </a:r>
            <a:r>
              <a:rPr lang="en-US" altLang="zh-CN" dirty="0"/>
              <a:t> </a:t>
            </a:r>
            <a:r>
              <a:rPr lang="en-US" altLang="zh-CN" dirty="0" err="1"/>
              <a:t>shàng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r>
              <a:rPr lang="en-US" altLang="zh-CN" dirty="0"/>
              <a:t> – good evening</a:t>
            </a:r>
          </a:p>
          <a:p>
            <a:r>
              <a:rPr lang="zh-CN" altLang="en-US" dirty="0"/>
              <a:t>中午好 </a:t>
            </a:r>
            <a:r>
              <a:rPr lang="en-US" altLang="zh-CN" dirty="0" err="1"/>
              <a:t>zhōng</a:t>
            </a:r>
            <a:r>
              <a:rPr lang="en-US" altLang="zh-CN" dirty="0"/>
              <a:t> </a:t>
            </a:r>
            <a:r>
              <a:rPr lang="en-US" altLang="zh-CN" dirty="0" err="1"/>
              <a:t>wǔ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r>
              <a:rPr lang="en-US" altLang="zh-CN" dirty="0"/>
              <a:t> – good noon</a:t>
            </a:r>
          </a:p>
          <a:p>
            <a:r>
              <a:rPr lang="zh-CN" altLang="en-US" dirty="0"/>
              <a:t>早上好 </a:t>
            </a:r>
            <a:r>
              <a:rPr lang="en-US" altLang="zh-CN" dirty="0" err="1"/>
              <a:t>zǎo</a:t>
            </a:r>
            <a:r>
              <a:rPr lang="en-US" altLang="zh-CN" dirty="0"/>
              <a:t> </a:t>
            </a:r>
            <a:r>
              <a:rPr lang="en-US" altLang="zh-CN" dirty="0" err="1"/>
              <a:t>shāng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r>
              <a:rPr lang="en-US" altLang="zh-CN" dirty="0"/>
              <a:t> – good morning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500" dirty="0" smtClean="0"/>
              <a:t>基本日常用语 </a:t>
            </a:r>
            <a:r>
              <a:rPr lang="en-US" altLang="zh-CN" sz="3500" dirty="0" err="1" smtClean="0"/>
              <a:t>ji</a:t>
            </a:r>
            <a:r>
              <a:rPr lang="en-US" altLang="zh-CN" sz="3500" dirty="0" smtClean="0"/>
              <a:t> </a:t>
            </a:r>
            <a:r>
              <a:rPr lang="en-US" altLang="zh-CN" sz="3500" dirty="0" err="1" smtClean="0"/>
              <a:t>ben</a:t>
            </a:r>
            <a:r>
              <a:rPr lang="en-US" altLang="zh-CN" sz="3500" dirty="0" smtClean="0"/>
              <a:t> </a:t>
            </a:r>
            <a:r>
              <a:rPr lang="en-US" altLang="zh-CN" sz="3500" dirty="0" err="1" smtClean="0"/>
              <a:t>ri</a:t>
            </a:r>
            <a:r>
              <a:rPr lang="en-US" altLang="zh-CN" sz="3500" dirty="0" smtClean="0"/>
              <a:t> </a:t>
            </a:r>
            <a:r>
              <a:rPr lang="en-US" altLang="zh-CN" sz="3500" dirty="0" err="1" smtClean="0"/>
              <a:t>chang</a:t>
            </a:r>
            <a:r>
              <a:rPr lang="en-US" altLang="zh-CN" sz="3500" dirty="0" smtClean="0"/>
              <a:t> </a:t>
            </a:r>
            <a:r>
              <a:rPr lang="en-US" altLang="zh-CN" sz="3500" dirty="0" err="1" smtClean="0"/>
              <a:t>yong</a:t>
            </a:r>
            <a:r>
              <a:rPr lang="en-US" altLang="zh-CN" sz="3500" dirty="0" smtClean="0"/>
              <a:t> </a:t>
            </a:r>
            <a:r>
              <a:rPr lang="en-US" altLang="zh-CN" sz="3500" dirty="0" err="1" smtClean="0"/>
              <a:t>yu</a:t>
            </a:r>
            <a:r>
              <a:rPr lang="en-US" altLang="zh-CN" sz="3500" dirty="0" smtClean="0"/>
              <a:t> </a:t>
            </a:r>
            <a:br>
              <a:rPr lang="en-US" altLang="zh-CN" sz="3500" dirty="0" smtClean="0"/>
            </a:br>
            <a:r>
              <a:rPr lang="en-US" altLang="zh-CN" sz="3500" dirty="0" smtClean="0"/>
              <a:t>basic daily expressions(1)</a:t>
            </a:r>
            <a:endParaRPr lang="zh-CN" altLang="en-US" sz="35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您好！</a:t>
            </a:r>
            <a:r>
              <a:rPr lang="en-US" altLang="zh-CN" dirty="0" err="1"/>
              <a:t>nǐ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r>
              <a:rPr lang="en-US" altLang="zh-CN" dirty="0"/>
              <a:t>!  -  hello</a:t>
            </a:r>
          </a:p>
          <a:p>
            <a:r>
              <a:rPr lang="zh-CN" altLang="en-US" dirty="0"/>
              <a:t>喂？ </a:t>
            </a:r>
            <a:r>
              <a:rPr lang="en-US" altLang="zh-CN" dirty="0" err="1"/>
              <a:t>wéi</a:t>
            </a:r>
            <a:r>
              <a:rPr lang="en-US" altLang="zh-CN" dirty="0"/>
              <a:t>?  -- hello used in telephone </a:t>
            </a:r>
          </a:p>
          <a:p>
            <a:r>
              <a:rPr lang="zh-CN" altLang="en-US" dirty="0"/>
              <a:t>你好吗？ </a:t>
            </a:r>
            <a:r>
              <a:rPr lang="en-US" altLang="zh-CN" dirty="0" err="1"/>
              <a:t>nǐ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r>
              <a:rPr lang="en-US" altLang="zh-CN" dirty="0"/>
              <a:t> ma? – how are you?</a:t>
            </a:r>
          </a:p>
          <a:p>
            <a:r>
              <a:rPr lang="zh-CN" altLang="en-US" dirty="0"/>
              <a:t>吗？ </a:t>
            </a:r>
            <a:r>
              <a:rPr lang="en-US" altLang="zh-CN" dirty="0"/>
              <a:t>ma? - how?</a:t>
            </a:r>
          </a:p>
          <a:p>
            <a:r>
              <a:rPr lang="zh-CN" altLang="en-US" dirty="0"/>
              <a:t>怎么样？ </a:t>
            </a:r>
            <a:r>
              <a:rPr lang="en-US" altLang="zh-CN" dirty="0" err="1"/>
              <a:t>zěn</a:t>
            </a:r>
            <a:r>
              <a:rPr lang="en-US" altLang="zh-CN" dirty="0"/>
              <a:t> me </a:t>
            </a:r>
            <a:r>
              <a:rPr lang="en-US" altLang="zh-CN" dirty="0" err="1"/>
              <a:t>yàng</a:t>
            </a:r>
            <a:r>
              <a:rPr lang="en-US" altLang="zh-CN" dirty="0"/>
              <a:t> ? – how are you?</a:t>
            </a:r>
          </a:p>
          <a:p>
            <a:r>
              <a:rPr lang="zh-CN" altLang="en-US" dirty="0"/>
              <a:t>怎么？ </a:t>
            </a:r>
            <a:r>
              <a:rPr lang="en-US" altLang="zh-CN" dirty="0" err="1"/>
              <a:t>zěn</a:t>
            </a:r>
            <a:r>
              <a:rPr lang="en-US" altLang="zh-CN" dirty="0"/>
              <a:t> me ? – how?</a:t>
            </a:r>
          </a:p>
          <a:p>
            <a:r>
              <a:rPr lang="zh-CN" altLang="en-US" dirty="0"/>
              <a:t>很 </a:t>
            </a:r>
            <a:r>
              <a:rPr lang="en-US" altLang="zh-CN" dirty="0" err="1"/>
              <a:t>hěn</a:t>
            </a:r>
            <a:r>
              <a:rPr lang="en-US" altLang="zh-CN" dirty="0"/>
              <a:t> -- very</a:t>
            </a:r>
          </a:p>
          <a:p>
            <a:r>
              <a:rPr lang="zh-CN" altLang="en-US" dirty="0"/>
              <a:t>我</a:t>
            </a:r>
            <a:r>
              <a:rPr lang="en-US" altLang="zh-CN" dirty="0"/>
              <a:t>/</a:t>
            </a:r>
            <a:r>
              <a:rPr lang="zh-CN" altLang="en-US" dirty="0"/>
              <a:t>你</a:t>
            </a:r>
            <a:r>
              <a:rPr lang="en-US" altLang="zh-CN" dirty="0"/>
              <a:t>/</a:t>
            </a:r>
            <a:r>
              <a:rPr lang="zh-CN" altLang="en-US" dirty="0"/>
              <a:t>他很好。 </a:t>
            </a:r>
            <a:r>
              <a:rPr lang="en-US" altLang="zh-CN" dirty="0" err="1"/>
              <a:t>wǒ</a:t>
            </a:r>
            <a:r>
              <a:rPr lang="en-US" altLang="zh-CN" dirty="0"/>
              <a:t>/</a:t>
            </a:r>
            <a:r>
              <a:rPr lang="en-US" altLang="zh-CN" dirty="0" err="1"/>
              <a:t>nǐ</a:t>
            </a:r>
            <a:r>
              <a:rPr lang="en-US" altLang="zh-CN" dirty="0"/>
              <a:t>/</a:t>
            </a:r>
            <a:r>
              <a:rPr lang="en-US" altLang="zh-CN" dirty="0" err="1"/>
              <a:t>tā</a:t>
            </a:r>
            <a:r>
              <a:rPr lang="en-US" altLang="zh-CN" dirty="0"/>
              <a:t> </a:t>
            </a:r>
            <a:r>
              <a:rPr lang="en-US" altLang="zh-CN" dirty="0" err="1"/>
              <a:t>hěn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r>
              <a:rPr lang="en-US" altLang="zh-CN" dirty="0"/>
              <a:t> – I’m /you are /he is fine.</a:t>
            </a:r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–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68632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Chinese </a:t>
            </a:r>
            <a:r>
              <a:rPr lang="en-US" dirty="0"/>
              <a:t>for Beginners: Mastering Conversational Chinese </a:t>
            </a:r>
            <a:r>
              <a:rPr lang="en-US" dirty="0" smtClean="0"/>
              <a:t>- by </a:t>
            </a:r>
            <a:r>
              <a:rPr lang="en-US" dirty="0"/>
              <a:t>Yi </a:t>
            </a:r>
            <a:r>
              <a:rPr lang="en-US" dirty="0" err="1" smtClean="0"/>
              <a:t>Ren</a:t>
            </a: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Paperback ($12.44) and Kindle ($9.99)</a:t>
            </a:r>
            <a:endParaRPr lang="hu-HU" dirty="0"/>
          </a:p>
          <a:p>
            <a:pPr>
              <a:buFontTx/>
              <a:buChar char="•"/>
            </a:pPr>
            <a:r>
              <a:rPr lang="hu-HU" dirty="0" smtClean="0">
                <a:solidFill>
                  <a:srgbClr val="0000FF"/>
                </a:solidFill>
              </a:rPr>
              <a:t>http</a:t>
            </a:r>
            <a:r>
              <a:rPr lang="hu-HU" dirty="0">
                <a:solidFill>
                  <a:srgbClr val="0000FF"/>
                </a:solidFill>
              </a:rPr>
              <a:t>://smile.amazon.com/dp/B00KO9K5K2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556792"/>
            <a:ext cx="3302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1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2014-09-17 17.16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761742" cy="6237312"/>
          </a:xfrm>
          <a:prstGeom prst="rect">
            <a:avLst/>
          </a:prstGeom>
        </p:spPr>
      </p:pic>
      <p:pic>
        <p:nvPicPr>
          <p:cNvPr id="7" name="Picture 6" descr="Screenshot 2014-09-17 17.16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283968" cy="56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–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68632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New Practical Chinese Reader: </a:t>
            </a:r>
            <a:r>
              <a:rPr lang="en-US" dirty="0" smtClean="0"/>
              <a:t>Textbook –by Liu </a:t>
            </a:r>
            <a:r>
              <a:rPr lang="en-US" dirty="0" err="1" smtClean="0"/>
              <a:t>Xun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Paperback ($16.92)</a:t>
            </a:r>
          </a:p>
          <a:p>
            <a:pPr>
              <a:buFontTx/>
              <a:buChar char="•"/>
            </a:pPr>
            <a:r>
              <a:rPr lang="en-US" dirty="0" smtClean="0"/>
              <a:t>Has workbook as well for around $6-$7</a:t>
            </a:r>
            <a:endParaRPr lang="hu-HU" dirty="0"/>
          </a:p>
          <a:p>
            <a:pPr>
              <a:buFontTx/>
              <a:buChar char="•"/>
            </a:pPr>
            <a:r>
              <a:rPr lang="hu-HU" dirty="0" smtClean="0">
                <a:solidFill>
                  <a:srgbClr val="0000FF"/>
                </a:solidFill>
              </a:rPr>
              <a:t>http</a:t>
            </a:r>
            <a:r>
              <a:rPr lang="hu-HU" dirty="0">
                <a:solidFill>
                  <a:srgbClr val="0000FF"/>
                </a:solidFill>
              </a:rPr>
              <a:t>://smile.amazon.com/dp/7561910401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412776"/>
            <a:ext cx="31496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cr reader 1 (18).jp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" y="188640"/>
            <a:ext cx="9144000" cy="61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3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Numbers</a:t>
            </a:r>
            <a:r>
              <a:rPr lang="en-US" altLang="zh-TW" sz="2400" dirty="0">
                <a:solidFill>
                  <a:schemeClr val="bg1"/>
                </a:solidFill>
              </a:rPr>
              <a:t/>
            </a:r>
            <a:br>
              <a:rPr lang="en-US" altLang="zh-TW" sz="2400" dirty="0">
                <a:solidFill>
                  <a:schemeClr val="bg1"/>
                </a:solidFill>
              </a:rPr>
            </a:br>
            <a:r>
              <a:rPr lang="en-US" altLang="zh-TW" sz="2200" dirty="0" smtClean="0"/>
              <a:t> 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06475" y="146051"/>
            <a:ext cx="3232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数字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it-IT" altLang="zh-TW" sz="2200" dirty="0" err="1" smtClean="0"/>
              <a:t>shù</a:t>
            </a:r>
            <a:r>
              <a:rPr lang="it-IT" altLang="zh-TW" sz="2200" dirty="0" smtClean="0"/>
              <a:t> </a:t>
            </a:r>
            <a:r>
              <a:rPr lang="it-IT" altLang="zh-TW" sz="2200" dirty="0" err="1" smtClean="0"/>
              <a:t>zì</a:t>
            </a:r>
            <a:endParaRPr lang="en-US" sz="2200" dirty="0"/>
          </a:p>
        </p:txBody>
      </p:sp>
      <p:pic>
        <p:nvPicPr>
          <p:cNvPr id="8" name="Picture 7" descr="http://blogs.transparent.com/chinese/files/2012/10/hand-297x3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75" y="1289051"/>
            <a:ext cx="6699249" cy="5207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43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500" dirty="0" smtClean="0"/>
              <a:t>水果词汇 </a:t>
            </a:r>
            <a:r>
              <a:rPr lang="en-US" altLang="zh-CN" sz="3500" dirty="0" smtClean="0"/>
              <a:t> </a:t>
            </a:r>
            <a:r>
              <a:rPr lang="it-IT" altLang="zh-CN" sz="3500" dirty="0" err="1"/>
              <a:t>Shuǐguǒ</a:t>
            </a:r>
            <a:r>
              <a:rPr lang="it-IT" altLang="zh-CN" sz="3500" dirty="0"/>
              <a:t> </a:t>
            </a:r>
            <a:r>
              <a:rPr lang="it-IT" altLang="zh-CN" sz="3500" dirty="0" err="1"/>
              <a:t>Cíhuì</a:t>
            </a:r>
            <a:r>
              <a:rPr lang="en-US" altLang="zh-CN" sz="3500" dirty="0" smtClean="0"/>
              <a:t/>
            </a:r>
            <a:br>
              <a:rPr lang="en-US" altLang="zh-CN" sz="3500" dirty="0" smtClean="0"/>
            </a:br>
            <a:r>
              <a:rPr lang="en-US" altLang="zh-CN" sz="3500" dirty="0" smtClean="0"/>
              <a:t>Fruits</a:t>
            </a:r>
            <a:endParaRPr lang="zh-CN" altLang="en-US" sz="35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sk-SK" dirty="0"/>
              <a:t>苹果 </a:t>
            </a:r>
            <a:r>
              <a:rPr lang="sk-SK" altLang="zh-CN" dirty="0"/>
              <a:t>píng guǒ – apple</a:t>
            </a:r>
          </a:p>
          <a:p>
            <a:r>
              <a:rPr lang="zh-CN" altLang="sk-SK" dirty="0"/>
              <a:t>橙子 </a:t>
            </a:r>
            <a:r>
              <a:rPr lang="sk-SK" altLang="zh-CN" dirty="0"/>
              <a:t>chéng zi – orange</a:t>
            </a:r>
          </a:p>
          <a:p>
            <a:r>
              <a:rPr lang="zh-CN" altLang="sk-SK" dirty="0"/>
              <a:t>香蕉 </a:t>
            </a:r>
            <a:r>
              <a:rPr lang="sk-SK" altLang="zh-CN" dirty="0"/>
              <a:t>xiāng jiāo – banana</a:t>
            </a:r>
          </a:p>
          <a:p>
            <a:r>
              <a:rPr lang="zh-CN" altLang="sk-SK" dirty="0"/>
              <a:t>菠萝 </a:t>
            </a:r>
            <a:r>
              <a:rPr lang="sk-SK" altLang="zh-CN" dirty="0"/>
              <a:t>bō luó – pine apple</a:t>
            </a:r>
          </a:p>
          <a:p>
            <a:r>
              <a:rPr lang="zh-CN" altLang="sk-SK" dirty="0"/>
              <a:t>西瓜 </a:t>
            </a:r>
            <a:r>
              <a:rPr lang="sk-SK" altLang="zh-CN" dirty="0"/>
              <a:t>xī guā – watermelon</a:t>
            </a:r>
          </a:p>
          <a:p>
            <a:r>
              <a:rPr lang="zh-CN" altLang="sk-SK" dirty="0"/>
              <a:t>葡萄 </a:t>
            </a:r>
            <a:r>
              <a:rPr lang="sk-SK" altLang="zh-CN" dirty="0"/>
              <a:t>pú </a:t>
            </a:r>
            <a:r>
              <a:rPr lang="sk-SK" altLang="zh-CN" dirty="0" smtClean="0"/>
              <a:t>tao </a:t>
            </a:r>
            <a:r>
              <a:rPr lang="en-US" altLang="zh-CN" dirty="0" smtClean="0"/>
              <a:t>–</a:t>
            </a:r>
            <a:r>
              <a:rPr lang="sk-SK" altLang="zh-CN" dirty="0" smtClean="0"/>
              <a:t> grape</a:t>
            </a:r>
          </a:p>
          <a:p>
            <a:r>
              <a:rPr lang="zh-CN" altLang="sk-SK" dirty="0" smtClean="0"/>
              <a:t>橘子 </a:t>
            </a:r>
            <a:r>
              <a:rPr lang="sk-SK" altLang="zh-CN" dirty="0"/>
              <a:t>jú zi </a:t>
            </a:r>
            <a:r>
              <a:rPr lang="en-US" altLang="zh-CN" dirty="0" smtClean="0"/>
              <a:t>–</a:t>
            </a:r>
            <a:r>
              <a:rPr lang="sk-SK" altLang="zh-CN" dirty="0" smtClean="0"/>
              <a:t> orange</a:t>
            </a:r>
          </a:p>
          <a:p>
            <a:endParaRPr lang="sk-SK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9"/>
            <a:ext cx="5099050" cy="49291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A: </a:t>
            </a:r>
            <a:r>
              <a:rPr lang="en-US" dirty="0" err="1"/>
              <a:t>Nǐ</a:t>
            </a:r>
            <a:r>
              <a:rPr lang="en-US" dirty="0"/>
              <a:t> </a:t>
            </a:r>
            <a:r>
              <a:rPr lang="en-US" dirty="0" err="1"/>
              <a:t>hǎo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B: </a:t>
            </a:r>
            <a:r>
              <a:rPr lang="en-US" dirty="0" err="1"/>
              <a:t>Nín</a:t>
            </a:r>
            <a:r>
              <a:rPr lang="en-US" dirty="0"/>
              <a:t> </a:t>
            </a:r>
            <a:r>
              <a:rPr lang="en-US" dirty="0" err="1"/>
              <a:t>hǎo</a:t>
            </a:r>
            <a:r>
              <a:rPr lang="en-US" dirty="0"/>
              <a:t>. </a:t>
            </a:r>
            <a:r>
              <a:rPr lang="en-US" dirty="0" err="1"/>
              <a:t>Yào</a:t>
            </a:r>
            <a:r>
              <a:rPr lang="en-US" dirty="0"/>
              <a:t> </a:t>
            </a:r>
            <a:r>
              <a:rPr lang="en-US" dirty="0" err="1"/>
              <a:t>mǎi</a:t>
            </a:r>
            <a:r>
              <a:rPr lang="en-US" dirty="0"/>
              <a:t> </a:t>
            </a:r>
            <a:r>
              <a:rPr lang="en-US" dirty="0" err="1"/>
              <a:t>shénme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A: </a:t>
            </a:r>
            <a:r>
              <a:rPr lang="it-IT" dirty="0" err="1"/>
              <a:t>Zhè</a:t>
            </a:r>
            <a:r>
              <a:rPr lang="it-IT" dirty="0"/>
              <a:t> </a:t>
            </a:r>
            <a:r>
              <a:rPr lang="it-IT" dirty="0" err="1" smtClean="0"/>
              <a:t>ge</a:t>
            </a:r>
            <a:r>
              <a:rPr lang="it-IT" dirty="0" smtClean="0"/>
              <a:t> </a:t>
            </a:r>
            <a:r>
              <a:rPr lang="en-US" dirty="0" smtClean="0"/>
              <a:t>___ </a:t>
            </a:r>
            <a:r>
              <a:rPr lang="en-US" dirty="0" err="1"/>
              <a:t>duō</a:t>
            </a:r>
            <a:r>
              <a:rPr lang="en-US" dirty="0"/>
              <a:t> </a:t>
            </a:r>
            <a:r>
              <a:rPr lang="en-US" dirty="0" err="1"/>
              <a:t>shǎo</a:t>
            </a:r>
            <a:r>
              <a:rPr lang="en-US" dirty="0"/>
              <a:t> </a:t>
            </a:r>
            <a:r>
              <a:rPr lang="en-US" dirty="0" err="1"/>
              <a:t>qián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B: </a:t>
            </a:r>
            <a:r>
              <a:rPr lang="en-US" dirty="0" smtClean="0"/>
              <a:t>___ </a:t>
            </a:r>
            <a:r>
              <a:rPr lang="en-US" dirty="0"/>
              <a:t># </a:t>
            </a:r>
            <a:r>
              <a:rPr lang="en-US" dirty="0" err="1"/>
              <a:t>kuài</a:t>
            </a:r>
            <a:r>
              <a:rPr lang="en-US" dirty="0"/>
              <a:t> </a:t>
            </a:r>
            <a:r>
              <a:rPr lang="en-US" dirty="0" err="1"/>
              <a:t>qián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A: </a:t>
            </a:r>
            <a:r>
              <a:rPr lang="en-US" dirty="0" err="1" smtClean="0"/>
              <a:t>Hǎo</a:t>
            </a:r>
            <a:r>
              <a:rPr lang="en-US" dirty="0" smtClean="0"/>
              <a:t> de. </a:t>
            </a:r>
            <a:r>
              <a:rPr lang="en-US" dirty="0" err="1" smtClean="0"/>
              <a:t>Wǒ</a:t>
            </a:r>
            <a:r>
              <a:rPr lang="en-US" dirty="0" smtClean="0"/>
              <a:t> </a:t>
            </a:r>
            <a:r>
              <a:rPr lang="en-US" dirty="0" err="1" smtClean="0"/>
              <a:t>yào</a:t>
            </a:r>
            <a:r>
              <a:rPr lang="en-US" dirty="0" smtClean="0"/>
              <a:t> </a:t>
            </a:r>
            <a:r>
              <a:rPr lang="en-US" dirty="0" err="1" smtClean="0"/>
              <a:t>mǎi</a:t>
            </a:r>
            <a:r>
              <a:rPr lang="en-US" dirty="0"/>
              <a:t> #</a:t>
            </a:r>
            <a:r>
              <a:rPr lang="en-US" dirty="0" smtClean="0"/>
              <a:t> </a:t>
            </a:r>
            <a:r>
              <a:rPr lang="en-US" dirty="0" err="1"/>
              <a:t>ge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píng</a:t>
            </a:r>
            <a:r>
              <a:rPr lang="en-US" dirty="0" smtClean="0"/>
              <a:t> </a:t>
            </a:r>
            <a:r>
              <a:rPr lang="en-US" dirty="0" err="1" smtClean="0"/>
              <a:t>guǒ</a:t>
            </a:r>
            <a:r>
              <a:rPr lang="en-US" dirty="0"/>
              <a:t> </a:t>
            </a:r>
            <a:r>
              <a:rPr lang="en-US" dirty="0" smtClean="0"/>
              <a:t>(apple)</a:t>
            </a:r>
          </a:p>
          <a:p>
            <a:pPr marL="0" indent="0">
              <a:buNone/>
            </a:pPr>
            <a:r>
              <a:rPr lang="sk-SK" dirty="0" smtClean="0"/>
              <a:t>júzi </a:t>
            </a:r>
            <a:r>
              <a:rPr lang="en-US" dirty="0" smtClean="0"/>
              <a:t>(</a:t>
            </a:r>
            <a:r>
              <a:rPr lang="en-US" dirty="0" err="1" smtClean="0"/>
              <a:t>mandrin</a:t>
            </a:r>
            <a:r>
              <a:rPr lang="en-US" dirty="0" smtClean="0"/>
              <a:t> orange)</a:t>
            </a:r>
          </a:p>
          <a:p>
            <a:pPr marL="0" indent="0">
              <a:buNone/>
            </a:pPr>
            <a:r>
              <a:rPr lang="en-US" dirty="0" err="1" smtClean="0"/>
              <a:t>xī</a:t>
            </a:r>
            <a:r>
              <a:rPr lang="en-US" dirty="0" smtClean="0"/>
              <a:t> </a:t>
            </a:r>
            <a:r>
              <a:rPr lang="en-US" dirty="0" err="1" smtClean="0"/>
              <a:t>guā</a:t>
            </a:r>
            <a:r>
              <a:rPr lang="en-US" dirty="0" smtClean="0"/>
              <a:t> (watermelon)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7849" y="293689"/>
            <a:ext cx="3232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对话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it-IT" altLang="zh-TW" sz="2400" dirty="0" err="1" smtClean="0"/>
              <a:t>duì</a:t>
            </a:r>
            <a:r>
              <a:rPr lang="it-IT" altLang="zh-TW" sz="2400" dirty="0" smtClean="0"/>
              <a:t> </a:t>
            </a:r>
            <a:r>
              <a:rPr lang="it-IT" altLang="zh-TW" sz="2400" dirty="0" err="1" smtClean="0"/>
              <a:t>huà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445125" y="1417638"/>
            <a:ext cx="3587750" cy="517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68"/>
              </a:spcBef>
            </a:pPr>
            <a:r>
              <a:rPr lang="en-US" sz="3200" dirty="0"/>
              <a:t>A: </a:t>
            </a:r>
            <a:r>
              <a:rPr lang="en-US" sz="3200" dirty="0" smtClean="0"/>
              <a:t>你好</a:t>
            </a:r>
            <a:r>
              <a:rPr lang="zh-CN" altLang="en-US" sz="3200" dirty="0" smtClean="0"/>
              <a:t>！</a:t>
            </a:r>
            <a:endParaRPr lang="en-US" sz="3200" dirty="0"/>
          </a:p>
          <a:p>
            <a:pPr>
              <a:spcBef>
                <a:spcPts val="768"/>
              </a:spcBef>
            </a:pPr>
            <a:r>
              <a:rPr lang="en-US" sz="3200" dirty="0"/>
              <a:t>B: </a:t>
            </a:r>
            <a:r>
              <a:rPr lang="en-US" sz="3200" dirty="0" smtClean="0"/>
              <a:t>您好</a:t>
            </a:r>
            <a:r>
              <a:rPr lang="zh-CN" altLang="en-US" sz="3200" dirty="0" smtClean="0"/>
              <a:t>。</a:t>
            </a:r>
            <a:r>
              <a:rPr lang="en-US" sz="3200" dirty="0" smtClean="0"/>
              <a:t>要</a:t>
            </a:r>
            <a:r>
              <a:rPr lang="en-US" sz="3200" dirty="0"/>
              <a:t>买</a:t>
            </a:r>
            <a:r>
              <a:rPr lang="en-US" sz="3200" dirty="0" smtClean="0"/>
              <a:t>什么</a:t>
            </a:r>
            <a:r>
              <a:rPr lang="zh-CN" altLang="en-US" sz="3200" dirty="0" smtClean="0"/>
              <a:t>？</a:t>
            </a:r>
            <a:endParaRPr lang="en-US" sz="3200" dirty="0"/>
          </a:p>
          <a:p>
            <a:pPr>
              <a:spcBef>
                <a:spcPts val="768"/>
              </a:spcBef>
            </a:pPr>
            <a:r>
              <a:rPr lang="en-US" sz="3200" dirty="0"/>
              <a:t>A: </a:t>
            </a:r>
            <a:r>
              <a:rPr lang="zh-CN" altLang="en-US" sz="3200" dirty="0" smtClean="0"/>
              <a:t>这个</a:t>
            </a:r>
            <a:r>
              <a:rPr lang="en-US" sz="3200" dirty="0" smtClean="0"/>
              <a:t>____多少钱</a:t>
            </a:r>
            <a:r>
              <a:rPr lang="zh-CN" altLang="en-US" sz="3200" dirty="0" smtClean="0"/>
              <a:t>？</a:t>
            </a:r>
            <a:endParaRPr lang="en-US" sz="3200" dirty="0"/>
          </a:p>
          <a:p>
            <a:pPr>
              <a:spcBef>
                <a:spcPts val="768"/>
              </a:spcBef>
            </a:pPr>
            <a:r>
              <a:rPr lang="en-US" sz="3200" dirty="0"/>
              <a:t>B: _____#块</a:t>
            </a:r>
            <a:r>
              <a:rPr lang="en-US" sz="3200" dirty="0" smtClean="0"/>
              <a:t>钱</a:t>
            </a:r>
            <a:r>
              <a:rPr lang="zh-CN" altLang="en-US" sz="3200" dirty="0" smtClean="0"/>
              <a:t>。</a:t>
            </a:r>
            <a:endParaRPr lang="en-US" sz="3200" dirty="0"/>
          </a:p>
          <a:p>
            <a:r>
              <a:rPr lang="en-US" sz="3200" dirty="0"/>
              <a:t>A: </a:t>
            </a:r>
            <a:r>
              <a:rPr lang="en-US" sz="3200" dirty="0" err="1"/>
              <a:t>好的.</a:t>
            </a:r>
            <a:r>
              <a:rPr lang="en-US" sz="3200" dirty="0" err="1" smtClean="0"/>
              <a:t>我要买</a:t>
            </a:r>
            <a:r>
              <a:rPr lang="en-US" sz="3200" dirty="0"/>
              <a:t>#</a:t>
            </a:r>
            <a:r>
              <a:rPr lang="zh-CN" altLang="en-US" sz="3200" dirty="0" smtClean="0"/>
              <a:t>个。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苹果</a:t>
            </a:r>
            <a:br>
              <a:rPr lang="en-US" sz="3200" dirty="0" smtClean="0"/>
            </a:br>
            <a:r>
              <a:rPr lang="ja-JP" altLang="en-US" sz="3200" dirty="0" smtClean="0"/>
              <a:t>橘子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西瓜</a:t>
            </a: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6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A: Hello!</a:t>
            </a:r>
          </a:p>
          <a:p>
            <a:pPr marL="0" indent="0">
              <a:buNone/>
            </a:pPr>
            <a:r>
              <a:rPr lang="en-US" dirty="0"/>
              <a:t>B: Greetings. What do you want to buy?</a:t>
            </a:r>
          </a:p>
          <a:p>
            <a:pPr marL="0" indent="0">
              <a:buNone/>
            </a:pPr>
            <a:r>
              <a:rPr lang="en-US" dirty="0"/>
              <a:t>A: How much is </a:t>
            </a:r>
            <a:r>
              <a:rPr lang="en-US" dirty="0" smtClean="0"/>
              <a:t> this </a:t>
            </a:r>
            <a:r>
              <a:rPr lang="en-US" dirty="0"/>
              <a:t>_______?</a:t>
            </a:r>
          </a:p>
          <a:p>
            <a:pPr marL="0" indent="0">
              <a:buNone/>
            </a:pPr>
            <a:r>
              <a:rPr lang="en-US" dirty="0"/>
              <a:t>B: _____ are # </a:t>
            </a:r>
            <a:r>
              <a:rPr lang="en-US" dirty="0" smtClean="0"/>
              <a:t>RMB.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A: Ok. I want to buy </a:t>
            </a:r>
            <a:r>
              <a:rPr lang="en-US" dirty="0" smtClean="0"/>
              <a:t>#.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09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暗香扑面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420</TotalTime>
  <Words>561</Words>
  <Application>Microsoft Macintosh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暗香扑面</vt:lpstr>
      <vt:lpstr>小明小丽汉语课 Xiǎo Míng Xiǎo Lì Zhōngwén kè Xiao Ming &amp; Xiao Li Chinese Class</vt:lpstr>
      <vt:lpstr>Textbook – Option 1</vt:lpstr>
      <vt:lpstr>PowerPoint Presentation</vt:lpstr>
      <vt:lpstr>Textbook – Option 2</vt:lpstr>
      <vt:lpstr>PowerPoint Presentation</vt:lpstr>
      <vt:lpstr>Numbers  </vt:lpstr>
      <vt:lpstr>水果词汇  Shuǐguǒ Cíhuì Fruits</vt:lpstr>
      <vt:lpstr>Dialogue</vt:lpstr>
      <vt:lpstr>English Translation</vt:lpstr>
      <vt:lpstr>Vocabulary</vt:lpstr>
      <vt:lpstr>中文人称代词 Zhōngwén rén chēng dài cí Chinese personal pronouns</vt:lpstr>
      <vt:lpstr>物主代词 wùzhǔ dàicí Possecive pronouns</vt:lpstr>
      <vt:lpstr>国家词汇 guo jia ci hui Countries</vt:lpstr>
      <vt:lpstr>基本日常用语 ji ben ri chang yong yu  Basic Daily Expressions(1)</vt:lpstr>
      <vt:lpstr>基本日常用语 ji ben ri chang yong yu  basic daily expressions(1)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小明小丽汉语课</dc:title>
  <dc:creator>audrey</dc:creator>
  <cp:lastModifiedBy>Richard Mahn</cp:lastModifiedBy>
  <cp:revision>17</cp:revision>
  <cp:lastPrinted>2014-09-11T00:51:57Z</cp:lastPrinted>
  <dcterms:created xsi:type="dcterms:W3CDTF">2014-09-10T20:46:35Z</dcterms:created>
  <dcterms:modified xsi:type="dcterms:W3CDTF">2014-09-17T23:29:50Z</dcterms:modified>
</cp:coreProperties>
</file>